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263" r:id="rId79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79" Type="http://schemas.openxmlformats.org/officeDocument/2006/relationships/slide" Target="slides/slide8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4" name="Shape 3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" name="Google Shape;3665;g331d9e12a3b_0_1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1.3.b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6" name="Google Shape;3666;g331d9e12a3b_0_1037:notes"/>
          <p:cNvSpPr/>
          <p:nvPr>
            <p:ph idx="2" type="sldImg"/>
          </p:nvPr>
        </p:nvSpPr>
        <p:spPr>
          <a:xfrm>
            <a:off x="1143225" y="685800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3.jpg"/></Relationships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7" name="Shape 3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8" name="Google Shape;3668;p576"/>
          <p:cNvSpPr txBox="1"/>
          <p:nvPr>
            <p:ph type="title"/>
          </p:nvPr>
        </p:nvSpPr>
        <p:spPr>
          <a:xfrm>
            <a:off x="506672" y="599294"/>
            <a:ext cx="78825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0" lvl="0" marL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300"/>
              <a:t>Project Overview</a:t>
            </a:r>
            <a:endParaRPr sz="3300"/>
          </a:p>
        </p:txBody>
      </p:sp>
      <p:sp>
        <p:nvSpPr>
          <p:cNvPr id="3669" name="Google Shape;3669;p576"/>
          <p:cNvSpPr txBox="1"/>
          <p:nvPr/>
        </p:nvSpPr>
        <p:spPr>
          <a:xfrm>
            <a:off x="1" y="1959555"/>
            <a:ext cx="6177900" cy="16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-260350" lvl="0" marL="26670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zh-CN" sz="1500">
                <a:latin typeface="Arial"/>
                <a:ea typeface="Arial"/>
                <a:cs typeface="Arial"/>
                <a:sym typeface="Arial"/>
              </a:rPr>
              <a:t>The Transbay Joint Powers Authority (TJPA) is seeking funding for the 	DTX project from the FTA New Starts program, which could fund up to 	50% of total project capital cost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260350" lvl="0" marL="266700" marR="889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zh-CN" sz="1500">
                <a:latin typeface="Arial"/>
                <a:ea typeface="Arial"/>
                <a:cs typeface="Arial"/>
                <a:sym typeface="Arial"/>
              </a:rPr>
              <a:t>Caltrain and TJPA are developing a Master Cooperative Agreement (MCA) to formalize their respective roles in project delivery, operation and maintenance.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0" name="Google Shape;3670;p5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7740" y="193712"/>
            <a:ext cx="2136257" cy="4142222"/>
          </a:xfrm>
          <a:prstGeom prst="rect">
            <a:avLst/>
          </a:prstGeom>
          <a:noFill/>
          <a:ln>
            <a:noFill/>
          </a:ln>
        </p:spPr>
      </p:pic>
      <p:sp>
        <p:nvSpPr>
          <p:cNvPr id="3671" name="Google Shape;3671;p576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1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